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94" r:id="rId5"/>
    <p:sldId id="292" r:id="rId6"/>
    <p:sldId id="297" r:id="rId7"/>
    <p:sldId id="279" r:id="rId8"/>
    <p:sldId id="266" r:id="rId9"/>
    <p:sldId id="286" r:id="rId10"/>
    <p:sldId id="273" r:id="rId11"/>
    <p:sldId id="274" r:id="rId12"/>
    <p:sldId id="298" r:id="rId13"/>
    <p:sldId id="299" r:id="rId14"/>
    <p:sldId id="275" r:id="rId15"/>
    <p:sldId id="280" r:id="rId16"/>
    <p:sldId id="281" r:id="rId17"/>
    <p:sldId id="300" r:id="rId18"/>
    <p:sldId id="301" r:id="rId19"/>
    <p:sldId id="302" r:id="rId20"/>
    <p:sldId id="282" r:id="rId21"/>
    <p:sldId id="284" r:id="rId22"/>
    <p:sldId id="290" r:id="rId23"/>
    <p:sldId id="296" r:id="rId24"/>
    <p:sldId id="303" r:id="rId25"/>
    <p:sldId id="304" r:id="rId26"/>
    <p:sldId id="295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7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76" autoAdjust="0"/>
    <p:restoredTop sz="94660"/>
  </p:normalViewPr>
  <p:slideViewPr>
    <p:cSldViewPr>
      <p:cViewPr>
        <p:scale>
          <a:sx n="73" d="100"/>
          <a:sy n="73" d="100"/>
        </p:scale>
        <p:origin x="-10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31559-10BF-4FA3-BEBC-50ADB22BFF21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31559-10BF-4FA3-BEBC-50ADB22BFF21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31559-10BF-4FA3-BEBC-50ADB22BFF21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31559-10BF-4FA3-BEBC-50ADB22BFF21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31559-10BF-4FA3-BEBC-50ADB22BFF21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31559-10BF-4FA3-BEBC-50ADB22BFF21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31559-10BF-4FA3-BEBC-50ADB22BFF21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31559-10BF-4FA3-BEBC-50ADB22BFF21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31559-10BF-4FA3-BEBC-50ADB22BFF21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31559-10BF-4FA3-BEBC-50ADB22BFF21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31559-10BF-4FA3-BEBC-50ADB22BFF21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0F31559-10BF-4FA3-BEBC-50ADB22BFF21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7272808" cy="25922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</a:t>
            </a:r>
            <a: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</a:t>
            </a:r>
            <a:r>
              <a:rPr lang="ru-RU"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sz="320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сад</a:t>
            </a:r>
            <a:r>
              <a:rPr lang="ru-RU"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320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</a:t>
            </a:r>
            <a:r>
              <a:rPr lang="ru-RU"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r>
              <a:rPr lang="ru-RU"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Ф</a:t>
            </a:r>
            <a:r>
              <a:rPr lang="ru-RU"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едерального</a:t>
            </a:r>
            <a:r>
              <a:rPr lang="ru-RU"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образовательного стандарта дошкольного образования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714752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 МКДОУ «Солнышко»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Карпова Елена Викторовна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с.Криничное</a:t>
            </a:r>
          </a:p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Белогорский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район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Республика Крым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18823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</a:t>
            </a:r>
            <a: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</a:t>
            </a:r>
            <a:endParaRPr lang="ru-RU" sz="3200" dirty="0">
              <a:gradFill flip="none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70383" y="1124744"/>
            <a:ext cx="3357554" cy="7143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детьми: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2126" y="2060848"/>
            <a:ext cx="7208345" cy="46142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экскурсии в школу;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посещение школьного музея;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знакомство и взаимодействие дошкольников с учителями и учениками начальной школы;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участие в  совместной образовательной деятельности, игровых программах;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выставки рисунков и поделок;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встречи и беседы с бывшими воспитанниками детского сада;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совместные праздники и спортивные соревнования дошкольников и первоклассников;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участие в театрализованной деятельности;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посещение дошкольниками адаптационного курса занятий, организованных при школе.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340768"/>
            <a:ext cx="3931370" cy="7143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педагогами: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1101" y="2543362"/>
            <a:ext cx="7344816" cy="38884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педагогические советы (ДОУ и школа);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семинары, мастер- классы;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столы педагогов ДОУ и  учителей школы;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диагностики по определению готовности детей к школе;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медицинских работников, психологов ДОУ и школы;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открытые показы образовательной деятельности в ДОУ и открытых уроков в школе;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педагогические и психологические наблюдения.</a:t>
            </a:r>
          </a:p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1101" y="183771"/>
            <a:ext cx="7344816" cy="1143000"/>
          </a:xfrm>
        </p:spPr>
        <p:txBody>
          <a:bodyPr>
            <a:noAutofit/>
          </a:bodyPr>
          <a:lstStyle/>
          <a:p>
            <a:pPr algn="ctr"/>
            <a:r>
              <a:rPr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</a:t>
            </a:r>
            <a: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</a:t>
            </a:r>
            <a:endParaRPr lang="ru-RU" sz="3200" dirty="0">
              <a:gradFill flip="none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500438"/>
            <a:ext cx="3143272" cy="2643206"/>
          </a:xfrm>
          <a:prstGeom prst="rect">
            <a:avLst/>
          </a:prstGeom>
        </p:spPr>
      </p:pic>
      <p:pic>
        <p:nvPicPr>
          <p:cNvPr id="3" name="Рисунок 2" descr="DSCN1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428604"/>
            <a:ext cx="3143272" cy="2857520"/>
          </a:xfrm>
          <a:prstGeom prst="rect">
            <a:avLst/>
          </a:prstGeom>
        </p:spPr>
      </p:pic>
      <p:pic>
        <p:nvPicPr>
          <p:cNvPr id="4" name="Рисунок 3" descr="DSCN1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500438"/>
            <a:ext cx="3143240" cy="2643182"/>
          </a:xfrm>
          <a:prstGeom prst="rect">
            <a:avLst/>
          </a:prstGeom>
        </p:spPr>
      </p:pic>
      <p:pic>
        <p:nvPicPr>
          <p:cNvPr id="6" name="Рисунок 5" descr="IMG_20150219_1106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500042"/>
            <a:ext cx="264320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85728"/>
            <a:ext cx="3071834" cy="2786082"/>
          </a:xfrm>
          <a:prstGeom prst="rect">
            <a:avLst/>
          </a:prstGeom>
        </p:spPr>
      </p:pic>
      <p:pic>
        <p:nvPicPr>
          <p:cNvPr id="3" name="Рисунок 2" descr="DSCN1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85728"/>
            <a:ext cx="3357586" cy="2786082"/>
          </a:xfrm>
          <a:prstGeom prst="rect">
            <a:avLst/>
          </a:prstGeom>
        </p:spPr>
      </p:pic>
      <p:pic>
        <p:nvPicPr>
          <p:cNvPr id="4" name="Рисунок 3" descr="DSCN1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571876"/>
            <a:ext cx="3071834" cy="2857520"/>
          </a:xfrm>
          <a:prstGeom prst="rect">
            <a:avLst/>
          </a:prstGeom>
        </p:spPr>
      </p:pic>
      <p:pic>
        <p:nvPicPr>
          <p:cNvPr id="5" name="Рисунок 4" descr="DSCN12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3571876"/>
            <a:ext cx="292895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43808" y="1412776"/>
            <a:ext cx="4147394" cy="7143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2492896"/>
            <a:ext cx="7128792" cy="3744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1600" dirty="0" smtClean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родительские собрания с педагогами ДОУ и учителями школы;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круглые столы, дискуссионные встречи, педагогические «гостиные»;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консультации с педагогами ДОУ и школы; встречи родителей с будущими учителями;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дни открытых дверей;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анкетирование, тестирование родителей;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 - игровые тренинги и практикумы для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визуальные средства общения;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родительских клубов</a:t>
            </a:r>
          </a:p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16824" cy="1143000"/>
          </a:xfrm>
        </p:spPr>
        <p:txBody>
          <a:bodyPr>
            <a:noAutofit/>
          </a:bodyPr>
          <a:lstStyle/>
          <a:p>
            <a:pPr algn="ctr"/>
            <a:r>
              <a:rPr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</a:t>
            </a:r>
            <a:r>
              <a:rPr sz="3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</a:t>
            </a:r>
            <a:endParaRPr lang="ru-RU" sz="3200" dirty="0">
              <a:gradFill flip="none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7295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Стандарта к результатам освоения основной образовательной программы</a:t>
            </a:r>
            <a:endParaRPr lang="ru-RU" sz="3600" dirty="0">
              <a:solidFill>
                <a:srgbClr val="1F27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92896"/>
            <a:ext cx="7406640" cy="36004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в виде целевых ориентиров дошкольного образования, которые представляют собой социальные и психологические характеристики возможных достижений ребёнка на этапе завершения уровня дошкольного образования.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 txBox="1">
            <a:spLocks/>
          </p:cNvSpPr>
          <p:nvPr/>
        </p:nvSpPr>
        <p:spPr>
          <a:xfrm>
            <a:off x="1259632" y="332656"/>
            <a:ext cx="7632848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дошкольного образования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6"/>
          <p:cNvSpPr txBox="1">
            <a:spLocks/>
          </p:cNvSpPr>
          <p:nvPr/>
        </p:nvSpPr>
        <p:spPr>
          <a:xfrm>
            <a:off x="1115616" y="1484784"/>
            <a:ext cx="2478293" cy="93610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 и самостоятельность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2491048" y="2618910"/>
            <a:ext cx="2342006" cy="118813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Развитость воображения, фантазии, творчества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>
          <a:xfrm>
            <a:off x="6588224" y="1484786"/>
            <a:ext cx="2478293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 к себе и другим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3836909" y="1484785"/>
            <a:ext cx="2478293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своих силах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5076055" y="2618910"/>
            <a:ext cx="2478293" cy="118813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подчиняться социальным нормам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145188" y="3955508"/>
            <a:ext cx="2691721" cy="1201683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Развитость крупной и мелкой моторики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6315201" y="3980915"/>
            <a:ext cx="2691721" cy="117627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волевым усилиям в разных видах деятельности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4089030" y="4019862"/>
            <a:ext cx="1974049" cy="1137329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любознатель-ности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6"/>
          <p:cNvSpPr txBox="1">
            <a:spLocks/>
          </p:cNvSpPr>
          <p:nvPr/>
        </p:nvSpPr>
        <p:spPr>
          <a:xfrm>
            <a:off x="2467843" y="5306239"/>
            <a:ext cx="5681352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принятию собственных решений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3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219_155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3357586" cy="2928958"/>
          </a:xfrm>
          <a:prstGeom prst="rect">
            <a:avLst/>
          </a:prstGeom>
        </p:spPr>
      </p:pic>
      <p:pic>
        <p:nvPicPr>
          <p:cNvPr id="3" name="Рисунок 2" descr="IMG_20150219_160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7166"/>
            <a:ext cx="3500462" cy="2928958"/>
          </a:xfrm>
          <a:prstGeom prst="rect">
            <a:avLst/>
          </a:prstGeom>
        </p:spPr>
      </p:pic>
      <p:pic>
        <p:nvPicPr>
          <p:cNvPr id="4" name="Рисунок 3" descr="IMG_20150219_161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571876"/>
            <a:ext cx="3286148" cy="2786082"/>
          </a:xfrm>
          <a:prstGeom prst="rect">
            <a:avLst/>
          </a:prstGeom>
        </p:spPr>
      </p:pic>
      <p:pic>
        <p:nvPicPr>
          <p:cNvPr id="5" name="Рисунок 4" descr="Фото03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571876"/>
            <a:ext cx="307183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428604"/>
            <a:ext cx="3500462" cy="2857520"/>
          </a:xfrm>
          <a:prstGeom prst="rect">
            <a:avLst/>
          </a:prstGeom>
        </p:spPr>
      </p:pic>
      <p:pic>
        <p:nvPicPr>
          <p:cNvPr id="4" name="Рисунок 3" descr="Фото0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28604"/>
            <a:ext cx="3571900" cy="2857520"/>
          </a:xfrm>
          <a:prstGeom prst="rect">
            <a:avLst/>
          </a:prstGeom>
        </p:spPr>
      </p:pic>
      <p:pic>
        <p:nvPicPr>
          <p:cNvPr id="5" name="Рисунок 4" descr="Фото04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571876"/>
            <a:ext cx="3500462" cy="2900370"/>
          </a:xfrm>
          <a:prstGeom prst="rect">
            <a:avLst/>
          </a:prstGeom>
        </p:spPr>
      </p:pic>
      <p:pic>
        <p:nvPicPr>
          <p:cNvPr id="6" name="Рисунок 5" descr="Фото04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571876"/>
            <a:ext cx="342902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428604"/>
            <a:ext cx="2857520" cy="2643206"/>
          </a:xfrm>
          <a:prstGeom prst="rect">
            <a:avLst/>
          </a:prstGeom>
        </p:spPr>
      </p:pic>
      <p:pic>
        <p:nvPicPr>
          <p:cNvPr id="4" name="Рисунок 3" descr="Фото0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28604"/>
            <a:ext cx="2714644" cy="2643206"/>
          </a:xfrm>
          <a:prstGeom prst="rect">
            <a:avLst/>
          </a:prstGeom>
        </p:spPr>
      </p:pic>
      <p:pic>
        <p:nvPicPr>
          <p:cNvPr id="5" name="Рисунок 4" descr="Фото0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500438"/>
            <a:ext cx="2857520" cy="2714644"/>
          </a:xfrm>
          <a:prstGeom prst="rect">
            <a:avLst/>
          </a:prstGeom>
        </p:spPr>
      </p:pic>
      <p:pic>
        <p:nvPicPr>
          <p:cNvPr id="6" name="Рисунок 5" descr="Фото04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500438"/>
            <a:ext cx="2571768" cy="27336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28604"/>
            <a:ext cx="7715304" cy="2496340"/>
          </a:xfrm>
        </p:spPr>
        <p:txBody>
          <a:bodyPr>
            <a:normAutofit fontScale="40000" lnSpcReduction="20000"/>
          </a:bodyPr>
          <a:lstStyle/>
          <a:p>
            <a:pPr algn="r">
              <a:buNone/>
            </a:pPr>
            <a:r>
              <a:rPr lang="ru-RU" sz="67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«Школьное обучение никогда не</a:t>
            </a:r>
          </a:p>
          <a:p>
            <a:pPr algn="r">
              <a:buNone/>
            </a:pPr>
            <a:r>
              <a:rPr lang="ru-RU" sz="67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пустого места,</a:t>
            </a:r>
          </a:p>
          <a:p>
            <a:pPr algn="r">
              <a:buNone/>
            </a:pPr>
            <a:r>
              <a:rPr lang="ru-RU" sz="67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всегда опирается </a:t>
            </a:r>
          </a:p>
          <a:p>
            <a:pPr algn="r">
              <a:buNone/>
            </a:pPr>
            <a:r>
              <a:rPr lang="ru-RU" sz="67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определённую стадию развития, </a:t>
            </a:r>
          </a:p>
          <a:p>
            <a:pPr algn="r">
              <a:buNone/>
            </a:pPr>
            <a:r>
              <a:rPr lang="ru-RU" sz="67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проделанную ребёнком»</a:t>
            </a:r>
          </a:p>
          <a:p>
            <a:pPr algn="r">
              <a:buNone/>
            </a:pPr>
            <a:r>
              <a:rPr lang="ru-RU" sz="67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Л. С. Выготский</a:t>
            </a:r>
          </a:p>
          <a:p>
            <a:pPr algn="just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924944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утвержденных на государственном уровне стандартов образования существенно способствует обеспечению преемственности и перспективности повышения качества образования в целостной системе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IMG_20150219_161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57166"/>
            <a:ext cx="221457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723584" cy="635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Программы</a:t>
            </a:r>
            <a:endParaRPr lang="ru-RU" sz="3600" dirty="0">
              <a:solidFill>
                <a:srgbClr val="1F27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980728"/>
            <a:ext cx="7128792" cy="540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учебной деятельности на этапе завершения ими дошкольного образования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9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8434" y="836712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algn="just"/>
            <a:endParaRPr lang="ru-RU" sz="3200" dirty="0" smtClean="0">
              <a:solidFill>
                <a:srgbClr val="1F27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3200" dirty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взгляды на воспитание, обучение и развитие </a:t>
            </a:r>
            <a:r>
              <a:rPr lang="ru-RU" sz="32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требует </a:t>
            </a:r>
            <a:r>
              <a:rPr lang="ru-RU" sz="3200" dirty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подхода к осуществлению преемственности детского сада и школы, построении новой модели выпускника, что позволит обеспечить непрерывность образовательного процесса.</a:t>
            </a:r>
          </a:p>
        </p:txBody>
      </p:sp>
    </p:spTree>
    <p:extLst>
      <p:ext uri="{BB962C8B-B14F-4D97-AF65-F5344CB8AC3E}">
        <p14:creationId xmlns="" xmlns:p14="http://schemas.microsoft.com/office/powerpoint/2010/main" val="11150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498080" cy="568863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rgbClr val="1F27C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преемственности может быть успешно решена при тесном взаимодействии детского сада и школы. Выиграют от этого все, особенно дети. Ради детей можно найти время, силы и средства для решения задач преемственности.</a:t>
            </a:r>
            <a:br>
              <a:rPr lang="ru-RU" dirty="0">
                <a:solidFill>
                  <a:srgbClr val="1F27C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1F27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9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6632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800" u="sng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800" dirty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успешности ребенка на начальных этапах </a:t>
            </a:r>
            <a:r>
              <a:rPr lang="ru-RU" sz="28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2800" dirty="0">
              <a:solidFill>
                <a:srgbClr val="1F27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процента первоклассников с высоким уровнем </a:t>
            </a:r>
            <a:r>
              <a:rPr lang="ru-RU" sz="2800" dirty="0" err="1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2800" dirty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школьному </a:t>
            </a:r>
            <a:r>
              <a:rPr lang="ru-RU" sz="28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обучению.</a:t>
            </a:r>
            <a:endParaRPr lang="ru-RU" sz="2800" dirty="0">
              <a:solidFill>
                <a:srgbClr val="1F27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освоения основных общеобразовательных программ каждым </a:t>
            </a:r>
            <a:r>
              <a:rPr lang="ru-RU" sz="28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ребенком.</a:t>
            </a:r>
            <a:endParaRPr lang="ru-RU" sz="2800" dirty="0">
              <a:solidFill>
                <a:srgbClr val="1F27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положительная динамика психического и физического здоровья </a:t>
            </a:r>
            <a:r>
              <a:rPr lang="ru-RU" sz="28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800" dirty="0">
              <a:solidFill>
                <a:srgbClr val="1F27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готовность детей к обучению в </a:t>
            </a:r>
            <a:r>
              <a:rPr lang="ru-RU" sz="28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школе. </a:t>
            </a:r>
            <a:endParaRPr lang="ru-RU" sz="2800" dirty="0">
              <a:solidFill>
                <a:srgbClr val="1F27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преемственности ДОУ и школы как необходимое условие непрерывного </a:t>
            </a:r>
            <a:r>
              <a:rPr lang="ru-RU" sz="28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2800" dirty="0">
              <a:solidFill>
                <a:srgbClr val="1F27C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210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219_110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642918"/>
            <a:ext cx="3214710" cy="2357430"/>
          </a:xfrm>
          <a:prstGeom prst="rect">
            <a:avLst/>
          </a:prstGeom>
        </p:spPr>
      </p:pic>
      <p:pic>
        <p:nvPicPr>
          <p:cNvPr id="3" name="Рисунок 2" descr="image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642918"/>
            <a:ext cx="3429024" cy="2428892"/>
          </a:xfrm>
          <a:prstGeom prst="rect">
            <a:avLst/>
          </a:prstGeom>
        </p:spPr>
      </p:pic>
      <p:pic>
        <p:nvPicPr>
          <p:cNvPr id="4" name="Рисунок 3" descr="IMG_20150219_1109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286124"/>
            <a:ext cx="3214710" cy="3071810"/>
          </a:xfrm>
          <a:prstGeom prst="rect">
            <a:avLst/>
          </a:prstGeom>
        </p:spPr>
      </p:pic>
      <p:pic>
        <p:nvPicPr>
          <p:cNvPr id="5" name="Рисунок 4" descr="image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286124"/>
            <a:ext cx="3286148" cy="3000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14285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219_161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3214710" cy="3214710"/>
          </a:xfrm>
          <a:prstGeom prst="rect">
            <a:avLst/>
          </a:prstGeom>
        </p:spPr>
      </p:pic>
      <p:pic>
        <p:nvPicPr>
          <p:cNvPr id="3" name="Рисунок 2" descr="image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428736"/>
            <a:ext cx="357190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88640"/>
            <a:ext cx="75608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рождения до школы. Основная общеобразовательная программа дошкольного образования / Под ред. Н.Е.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М.А. Васильевой. – М.: Мозаика-Синтез, 2010. – 304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воспитания и обучения в детском саду / Под ред. М.А. Васильевой, В.В. Гербовой, Т.С. Комаровой. – 4-е изд.,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М.: Мозаика-Синтез, 2010.– 232с.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 требования к структуре основной общеобразовательной программы дошкольного образования //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//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isiorao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Слепцова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И.Ф. Основы личностно-ориентированного взаимодействия воспитателя с детьми дошкольного возраста: теория и практика // Дошкольное воспитание. – 2007 - № 3 – с. 74-80.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ли ваш ребёнок к школе / А.А.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А.Л.Венгер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–М: Знание, 1994 г. – 192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//</a:t>
            </a:r>
          </a:p>
        </p:txBody>
      </p:sp>
    </p:spTree>
    <p:extLst>
      <p:ext uri="{BB962C8B-B14F-4D97-AF65-F5344CB8AC3E}">
        <p14:creationId xmlns="" xmlns:p14="http://schemas.microsoft.com/office/powerpoint/2010/main" val="6654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24946" y="980728"/>
            <a:ext cx="7272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 детский сад – два смежных звена в системе образования. Успехи в школьном обучении во многом зависят от качества знаний и умений, сформированных в дошкольном детстве, от уровня развития познавательных интересов и познавательной активности ребенка, т.е. от развития умственных способностей ребёнка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– учить детей самостоятельно учиться</a:t>
            </a:r>
          </a:p>
        </p:txBody>
      </p:sp>
      <p:pic>
        <p:nvPicPr>
          <p:cNvPr id="3" name="Рисунок 2" descr="IMG_20150219_110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500306"/>
            <a:ext cx="2643206" cy="2214578"/>
          </a:xfrm>
          <a:prstGeom prst="rect">
            <a:avLst/>
          </a:prstGeom>
        </p:spPr>
      </p:pic>
      <p:pic>
        <p:nvPicPr>
          <p:cNvPr id="4" name="Рисунок 3" descr="IMG_20150219_162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500306"/>
            <a:ext cx="2643206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88639"/>
            <a:ext cx="73448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преемственности и успешной адаптации при переходе из детского сада в школу.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системы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образования с учетом возрастных особенностей дошкольников и первоклассников.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в детскому саду и школе для развития познавательной активности, самостоятельности, творчества каждого ребенка.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дошкольников, готовящихся к обучению в школе.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всестороннее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детей, позволяющее им в дальнейшем успешно овладеть школьной программой.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психического и личностного развития ребенка.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 descr="DSCN1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357430"/>
            <a:ext cx="2286016" cy="2000264"/>
          </a:xfrm>
          <a:prstGeom prst="rect">
            <a:avLst/>
          </a:prstGeom>
        </p:spPr>
      </p:pic>
      <p:pic>
        <p:nvPicPr>
          <p:cNvPr id="4" name="Рисунок 3" descr="IMG_20150219_161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357430"/>
            <a:ext cx="2214578" cy="2000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71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9189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важнейших задач, требующих комплексного решения, является создание единого образовательного процесса, связывающего дошкольные и школьные годы.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6150532"/>
              </p:ext>
            </p:extLst>
          </p:nvPr>
        </p:nvGraphicFramePr>
        <p:xfrm>
          <a:off x="1187624" y="1801733"/>
          <a:ext cx="7776865" cy="49572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9267"/>
                <a:gridCol w="3625574"/>
                <a:gridCol w="3862024"/>
              </a:tblGrid>
              <a:tr h="25120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      Дошкольное образование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12" marR="605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effectLst/>
                        </a:rPr>
                        <a:t>Начальное образование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12" marR="60512" marT="0" marB="0"/>
                </a:tc>
              </a:tr>
              <a:tr h="11722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Знания, умения, навыки по образовательным областям и в процессе овладения разными видами деятельности.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Предметные результаты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(знания, умения, навыки).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</a:tr>
              <a:tr h="1386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Универсальные предпосылки учебной деятельности: умение слушать и слышать, доводить начатое до конца, воспринимать критику и </a:t>
                      </a:r>
                      <a:r>
                        <a:rPr lang="ru-RU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Метапредметные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результаты (</a:t>
                      </a:r>
                      <a:r>
                        <a:rPr lang="ru-RU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школьно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значимые функции): мелкая моторика, слуховое и зрительное восприятие, умение договариваться, ставить цель и </a:t>
                      </a:r>
                      <a:r>
                        <a:rPr lang="ru-RU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</a:tr>
              <a:tr h="18847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Характеристики мотивационного развития (желание учиться, идти в школу).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Эмоционально волевое развитие, морально – нравственное (терпеть, поступать не как я хочу).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Личностные результаты: потеря детской непосредственности, формирование адекватного поведения, развитие самостоятельности и личной ответственности за свои поступки, развитие навыков сотрудничества…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512" marR="605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712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50219_16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28604"/>
            <a:ext cx="3071834" cy="2786082"/>
          </a:xfrm>
          <a:prstGeom prst="rect">
            <a:avLst/>
          </a:prstGeom>
        </p:spPr>
      </p:pic>
      <p:pic>
        <p:nvPicPr>
          <p:cNvPr id="5" name="Рисунок 4" descr="IMG_20150219_155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28604"/>
            <a:ext cx="3071834" cy="2786082"/>
          </a:xfrm>
          <a:prstGeom prst="rect">
            <a:avLst/>
          </a:prstGeom>
        </p:spPr>
      </p:pic>
      <p:pic>
        <p:nvPicPr>
          <p:cNvPr id="6" name="Рисунок 5" descr="IMG_20150219_160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786190"/>
            <a:ext cx="3071834" cy="2714644"/>
          </a:xfrm>
          <a:prstGeom prst="rect">
            <a:avLst/>
          </a:prstGeom>
        </p:spPr>
      </p:pic>
      <p:pic>
        <p:nvPicPr>
          <p:cNvPr id="7" name="Рисунок 6" descr="IMG_20150219_1556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786190"/>
            <a:ext cx="3143272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86606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– </a:t>
            </a:r>
            <a:r>
              <a:rPr lang="ru-RU" sz="28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инструмент системных обновлений дошкольного образования. </a:t>
            </a:r>
            <a:endParaRPr lang="ru-RU" sz="2800" dirty="0" smtClean="0">
              <a:gradFill flip="none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gradFill flip="none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важнейших задач </a:t>
            </a:r>
            <a:r>
              <a:rPr lang="ru-RU" sz="28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</a:t>
            </a:r>
            <a:r>
              <a:rPr lang="ru-RU" sz="28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6"/>
          <p:cNvSpPr txBox="1">
            <a:spLocks/>
          </p:cNvSpPr>
          <p:nvPr/>
        </p:nvSpPr>
        <p:spPr>
          <a:xfrm>
            <a:off x="2843808" y="2780928"/>
            <a:ext cx="4320480" cy="388843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преемственности основных образовательных программ дошкольного и начального общего образования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88236" y="260648"/>
            <a:ext cx="7427168" cy="108012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gradFill flip="none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753" y="260648"/>
            <a:ext cx="7470572" cy="839586"/>
          </a:xfrm>
        </p:spPr>
        <p:txBody>
          <a:bodyPr>
            <a:normAutofit fontScale="90000"/>
          </a:bodyPr>
          <a:lstStyle/>
          <a:p>
            <a:pPr algn="ctr"/>
            <a:r>
              <a:rPr sz="2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/>
            </a:r>
            <a:br>
              <a:rPr sz="22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</a:br>
            <a:r>
              <a:rPr lang="ru-RU" sz="31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31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еорганизация</a:t>
            </a:r>
            <a:r>
              <a:rPr sz="31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воспитательно-образовательного</a:t>
            </a:r>
            <a:r>
              <a:rPr sz="31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dirty="0" err="1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sz="31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ДОУ:</a:t>
            </a:r>
            <a:br>
              <a:rPr sz="3100" dirty="0" smtClean="0">
                <a:gradFill flip="none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gradFill flip="none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826" y="1251315"/>
            <a:ext cx="734481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учебного блока на образовательные области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3429000"/>
            <a:ext cx="7344816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объема совместной деятельности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и детей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4653136"/>
            <a:ext cx="7344816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содержания совместной деятельности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и детей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949280"/>
            <a:ext cx="7344816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объема и содержания образовательной деятельности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7821" y="1988840"/>
            <a:ext cx="1611208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тивно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-личностное развитие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1988840"/>
            <a:ext cx="1729168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Познавательно-речевое развитие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8" y="2000240"/>
            <a:ext cx="1611208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эстети-ческое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21232" y="1988840"/>
            <a:ext cx="1611208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9997" y="260648"/>
            <a:ext cx="7632848" cy="216024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роль в обеспечении эффективной преемственности дошкольного и начального образования играет координация взаимодействия между педагогическими коллективами </a:t>
            </a:r>
            <a:r>
              <a:rPr lang="ru-RU" sz="2800" dirty="0" smtClean="0">
                <a:solidFill>
                  <a:srgbClr val="1F27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и школы. </a:t>
            </a:r>
            <a:endParaRPr lang="ru-RU" sz="2800" dirty="0">
              <a:solidFill>
                <a:srgbClr val="1F27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02105" y="2420888"/>
            <a:ext cx="5688632" cy="9186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преемственности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226" y="4195183"/>
            <a:ext cx="3124742" cy="11780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50277" y="5805265"/>
            <a:ext cx="2592288" cy="5760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4195183"/>
            <a:ext cx="2533465" cy="11780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935270" y="3462955"/>
            <a:ext cx="242316" cy="4892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179243" y="3462955"/>
            <a:ext cx="242316" cy="4892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925263" y="3595642"/>
            <a:ext cx="242316" cy="192158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72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907</TotalTime>
  <Words>1082</Words>
  <Application>Microsoft Office PowerPoint</Application>
  <PresentationFormat>Экран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Преемственность  детского сада и начальной школы в условиях реализации Федерального государственного образовательного стандарта дошкольного образования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 Реорганизация воспитательно-образовательного процесса в ДОУ: </vt:lpstr>
      <vt:lpstr>Слайд 9</vt:lpstr>
      <vt:lpstr>Формы  осуществления преемственности</vt:lpstr>
      <vt:lpstr>Формы  осуществления преемственности</vt:lpstr>
      <vt:lpstr>Слайд 12</vt:lpstr>
      <vt:lpstr>Слайд 13</vt:lpstr>
      <vt:lpstr>Формы  осуществления преемственности</vt:lpstr>
      <vt:lpstr>Требования Стандарта к результатам освоения основной образовательной программы</vt:lpstr>
      <vt:lpstr>Слайд 16</vt:lpstr>
      <vt:lpstr>Слайд 17</vt:lpstr>
      <vt:lpstr>Слайд 18</vt:lpstr>
      <vt:lpstr>Слайд 19</vt:lpstr>
      <vt:lpstr>Целевые ориентиры Программы</vt:lpstr>
      <vt:lpstr>Слайд 21</vt:lpstr>
      <vt:lpstr>Проблема преемственности может быть успешно решена при тесном взаимодействии детского сада и школы. Выиграют от этого все, особенно дети. Ради детей можно найти время, силы и средства для решения задач преемственности. 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Непрерывное развитие ребенка  в едином образовательном пространстве  «семья – детский сад – начальная школа»  в условиях реализации ФГТ дошкольного образования и ФГОС НОО</dc:title>
  <dc:creator>Paradise</dc:creator>
  <cp:lastModifiedBy>Але</cp:lastModifiedBy>
  <cp:revision>85</cp:revision>
  <dcterms:created xsi:type="dcterms:W3CDTF">2012-04-22T14:07:02Z</dcterms:created>
  <dcterms:modified xsi:type="dcterms:W3CDTF">2015-02-27T21:20:36Z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TC300085581049</vt:lpwstr>
  </property>
</Properties>
</file>